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68" r:id="rId5"/>
    <p:sldId id="260" r:id="rId6"/>
    <p:sldId id="261" r:id="rId7"/>
    <p:sldId id="262" r:id="rId8"/>
    <p:sldId id="269" r:id="rId9"/>
    <p:sldId id="263" r:id="rId10"/>
    <p:sldId id="270" r:id="rId11"/>
    <p:sldId id="264" r:id="rId12"/>
    <p:sldId id="267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13393-83F7-4123-93BA-E991CFFF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BC99A8-A369-4403-B53F-F80D6FA8C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FAE3F6-5145-4ED6-916A-328DAB00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40E6B8-FE19-4834-91A5-0477F671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DED74D-D58C-42A2-9D70-E74FF94B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60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4366D-3192-4DE7-B779-381BA10E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26A070-6D31-45EE-A865-052C4CE83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50207D-B38C-456F-8FAB-5851BC57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284B64-85EF-45A5-8BF3-8D81DD97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37B908-0330-46C5-ACEA-EF1F9C52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0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8E82922-A066-4FB9-AFE1-662E540F0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780A45-1047-4244-AC60-8A445B343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8EC626-5912-4B4D-A5BD-5645142E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37E5C2-FEF7-40D0-B278-1E0E7AB3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A0CCDE-00E3-43C1-9983-87E92E6B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4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7BD2-B838-4014-999C-0E794F31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259419-2A21-4EC0-ABC6-6FE8AD4B4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13C06C-31A0-424C-ACA0-C2328858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80A13C-D1A3-47A6-B66E-1A689AB7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7D2295-587D-4CB4-90AA-68F86EC4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00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26AA7-28AA-41CA-A921-BAE19019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FFCBD6-1168-4A76-85F7-3AE2AE3C8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4C230-6746-4B84-B503-4BC5E8CC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F001F8-7D82-42E2-83C2-9F4B3BF5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76707-6636-42CB-836A-433077ED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8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3C84F-AE8B-4C86-AFB6-1DF6A0C7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06EFA-00C3-4B01-BDC9-202C6AF9B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CC8133-78FF-4859-A9B7-F30D75768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1D85C2-52F6-48C2-BC88-12D2BBFD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5102F7-D923-43B7-BACC-2DFC0B62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9A566A-32A5-40AD-9F03-FC05BEDA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18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27C46-B05F-427F-A2E9-DD3998A5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FAFC95-9CD1-4B8C-99B5-0E6F9B564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08619B-9CD0-4DE9-837E-FF5598775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BEBBA4-5302-4383-AD8A-029856985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4DF02F-D578-406F-8F29-A1AC5771B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566983-B75A-40A5-B96B-7C47C2EF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A96560-8F36-44BE-AB09-817492D5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07C33E2-7E2A-4221-8F12-795BCF1A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48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6B1F4-A16B-4F26-B16D-44D173D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FC7153-ECF2-40C3-9088-78A30923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2AB419-92D7-42E7-9B82-34F6B53F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467D13-35A1-41E0-99B4-0C82B7B3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640F1FD-6258-488F-AC62-5412B409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2F63FB-C246-4AED-A324-E5343201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404950-648B-4684-A9A9-585A008F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13E7D-3733-40B4-A5C4-A2F73651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EAF899-D576-4468-9A95-769918E7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741892-82FF-46C8-8ED9-30650394A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7CBC1F-5D89-4707-A3C5-1FC96917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292770-76FF-4572-B921-B2691E26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EADCEA-54EC-48FC-915B-D33D100C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37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B9632-2281-45E6-A268-4F2A7C50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886F33-1987-481F-A2DA-3FB4F13DA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573DCD-B415-4C81-8538-163D90540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DBE72D-DB6E-4AF2-8398-44C07569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0090C5-51E9-4873-93BA-8E3BD55A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A21B05-14CF-4E10-9A67-B0D13D65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68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270370-9F71-4CBA-938C-3E92C26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6CDC69-9763-48CB-9AC3-CDB409E13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6C230-BC8C-4C21-BE25-FF72A3F10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0E52-1604-47EA-AC75-0E705ED80F0D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CF9925-334C-4BDC-AD7C-ECFB74A2C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4753DB-B595-4463-AA69-26C3787E5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1B79-2DA2-4831-B70A-178008A49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5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a peníze si štěstí nekoupíte, ale ani za to, že budete chudí...">
            <a:extLst>
              <a:ext uri="{FF2B5EF4-FFF2-40B4-BE49-F238E27FC236}">
                <a16:creationId xmlns:a16="http://schemas.microsoft.com/office/drawing/2014/main" id="{006E2F90-9E43-4472-B29D-B5F776A55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FD8B93-3868-47A7-B28F-901CF4B8B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r>
              <a:rPr lang="cs-CZ" sz="4000" dirty="0">
                <a:latin typeface="Arial Narrow" panose="020B0606020202030204" pitchFamily="34" charset="0"/>
                <a:cs typeface="Aldhabi" panose="020B0604020202020204" pitchFamily="2" charset="-78"/>
              </a:rPr>
              <a:t>FINANČNÍ MATEMATIKA II.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E399C0-1938-4710-8366-961ACFACE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endParaRPr lang="cs-CZ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02796-DFD0-4CE4-A6D3-3D3D12B5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příklad str. 30 / 1</a:t>
            </a:r>
            <a:br>
              <a:rPr lang="cs-CZ" sz="1800" dirty="0"/>
            </a:br>
            <a:r>
              <a:rPr lang="cs-CZ" sz="1800" dirty="0"/>
              <a:t>Pan Cmíral zakoupil 20 000 kusů podílových listů podílového fondu AB-Cílený. Kurz podílového fondu byl 1,1521. Vstupní poplatek činil 1 % z investované částky. Za jeden a půl roku prodal tyto podílové listy zpět podílovému fondu. Jejich kurz byl v den prodeje 1,3495. poplatek za správu majetku ve fondu byl 560 Kč.</a:t>
            </a:r>
            <a:br>
              <a:rPr lang="cs-CZ" sz="1800" dirty="0"/>
            </a:br>
            <a:r>
              <a:rPr lang="cs-CZ" sz="1800" dirty="0"/>
              <a:t>A) Kolik korun obdrží pan Cmíral na svůj osobní účet?</a:t>
            </a:r>
            <a:br>
              <a:rPr lang="cs-CZ" sz="1800" dirty="0"/>
            </a:br>
            <a:r>
              <a:rPr lang="cs-CZ" sz="1800" dirty="0"/>
              <a:t>B) Kolik korun činí výnos z podílových listů?</a:t>
            </a:r>
            <a:br>
              <a:rPr lang="cs-CZ" sz="1800" dirty="0"/>
            </a:br>
            <a:r>
              <a:rPr lang="cs-CZ" sz="1800" dirty="0"/>
              <a:t>c) Jak vysoký je čistý zisky pana Cmírala?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3EB26-795E-4CCC-9C7B-2EB32130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7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E3A68-FF6B-4262-BC1B-4B15ECDC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Str. 30 / 4</a:t>
            </a:r>
            <a:br>
              <a:rPr lang="cs-CZ" sz="1800" dirty="0"/>
            </a:br>
            <a:r>
              <a:rPr lang="cs-CZ" sz="1800" dirty="0"/>
              <a:t>Na obrázku je graficky znázorněn vývoj kurzu podílového fondu BT-Balanc v průběhu jednoho roku.</a:t>
            </a:r>
            <a:br>
              <a:rPr lang="cs-CZ" sz="1800" dirty="0"/>
            </a:br>
            <a:r>
              <a:rPr lang="cs-CZ" sz="1800" dirty="0"/>
              <a:t>a) Ve kterém měsíci byl kurz podílového listu nejnižší?</a:t>
            </a:r>
            <a:br>
              <a:rPr lang="cs-CZ" sz="1800" dirty="0"/>
            </a:br>
            <a:r>
              <a:rPr lang="cs-CZ" sz="1800" dirty="0"/>
              <a:t>b) Ve kterém měsíci byl kurz podílového listu nejvyšší?</a:t>
            </a:r>
            <a:br>
              <a:rPr lang="cs-CZ" sz="1800" dirty="0"/>
            </a:br>
            <a:r>
              <a:rPr lang="cs-CZ" sz="1800" dirty="0"/>
              <a:t>c) Ve kterých měsících dosáhl kurz podílového listu aspoň v některých dnech hodnoty větší než 1,1??</a:t>
            </a:r>
            <a:br>
              <a:rPr lang="cs-CZ" sz="1800" dirty="0"/>
            </a:br>
            <a:r>
              <a:rPr lang="cs-CZ" sz="1800" dirty="0"/>
              <a:t>d) ve kterých měsících klesl kurz podílového listu v některých dnech pod hodnotu 1,0?</a:t>
            </a:r>
            <a:br>
              <a:rPr lang="cs-CZ" sz="1800" dirty="0"/>
            </a:br>
            <a:endParaRPr lang="cs-CZ" sz="1800" dirty="0"/>
          </a:p>
        </p:txBody>
      </p:sp>
      <p:pic>
        <p:nvPicPr>
          <p:cNvPr id="9" name="Zástupný obsah 8" descr="Obsah obrázku text, mapa&#10;&#10;Popis byl vytvořen automaticky">
            <a:extLst>
              <a:ext uri="{FF2B5EF4-FFF2-40B4-BE49-F238E27FC236}">
                <a16:creationId xmlns:a16="http://schemas.microsoft.com/office/drawing/2014/main" id="{BB68660C-D28F-4A79-B6AB-8443529D3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50" y="1690688"/>
            <a:ext cx="8468750" cy="6566302"/>
          </a:xfrm>
        </p:spPr>
      </p:pic>
    </p:spTree>
    <p:extLst>
      <p:ext uri="{BB962C8B-B14F-4D97-AF65-F5344CB8AC3E}">
        <p14:creationId xmlns:p14="http://schemas.microsoft.com/office/powerpoint/2010/main" val="64209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71D52-B98F-4767-AADB-80ABC920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Arial Narrow" panose="020B0606020202030204" pitchFamily="34" charset="0"/>
              </a:rPr>
              <a:t>III. AKCIE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818D0-1071-4B6C-BCED-ABB48E6D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 cenný papír, který představuje majetkový podíl na vlastnictví podniku, který má statut </a:t>
            </a:r>
            <a:r>
              <a:rPr lang="cs-CZ" b="1" dirty="0"/>
              <a:t>akciové společnosti</a:t>
            </a:r>
            <a:r>
              <a:rPr lang="cs-CZ" dirty="0"/>
              <a:t>.</a:t>
            </a:r>
          </a:p>
          <a:p>
            <a:r>
              <a:rPr lang="cs-CZ" b="1" dirty="0"/>
              <a:t>Akcionář </a:t>
            </a:r>
            <a:r>
              <a:rPr lang="cs-CZ" dirty="0"/>
              <a:t>(majitel akcií) má právo podílet se na řízení akciové společnosti, na jejím zisku a na likvidačním zůstatku při zániku společnosti.</a:t>
            </a:r>
          </a:p>
          <a:p>
            <a:r>
              <a:rPr lang="cs-CZ" b="1" dirty="0"/>
              <a:t>Cena akcie </a:t>
            </a:r>
            <a:r>
              <a:rPr lang="cs-CZ" dirty="0"/>
              <a:t>je její skutečná tržní hodnota, se kterou se obchoduje na kapitálovém trhu.</a:t>
            </a:r>
          </a:p>
          <a:p>
            <a:r>
              <a:rPr lang="cs-CZ" b="1" dirty="0"/>
              <a:t>Dividenda</a:t>
            </a:r>
            <a:r>
              <a:rPr lang="cs-CZ" dirty="0"/>
              <a:t> je podíl akcionáře na zisku akciové společnosti, který je pro dané období odhlasovaný </a:t>
            </a:r>
            <a:r>
              <a:rPr lang="cs-CZ" b="1" dirty="0"/>
              <a:t>valnou hromadou </a:t>
            </a:r>
            <a:r>
              <a:rPr lang="cs-CZ" dirty="0"/>
              <a:t>akcionářů.</a:t>
            </a:r>
          </a:p>
          <a:p>
            <a:r>
              <a:rPr lang="cs-CZ" dirty="0"/>
              <a:t>S akciemi se obchoduje na </a:t>
            </a:r>
            <a:r>
              <a:rPr lang="cs-CZ" b="1" dirty="0"/>
              <a:t>burzách cenných papírů</a:t>
            </a:r>
            <a:r>
              <a:rPr lang="cs-CZ" dirty="0"/>
              <a:t>. U nás je to </a:t>
            </a:r>
            <a:r>
              <a:rPr lang="cs-CZ" i="1" dirty="0"/>
              <a:t>Burza cenných papírů a. s. </a:t>
            </a:r>
            <a:r>
              <a:rPr lang="cs-CZ" dirty="0"/>
              <a:t>(BCPP) a burza </a:t>
            </a:r>
            <a:r>
              <a:rPr lang="cs-CZ" i="1" dirty="0"/>
              <a:t>RM-systém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70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5731D-42C1-4FC2-9ECA-5EF1EF4C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/>
              <a:t>str. 36/1</a:t>
            </a:r>
            <a:br>
              <a:rPr lang="cs-CZ" sz="2400" dirty="0"/>
            </a:br>
            <a:r>
              <a:rPr lang="cs-CZ" sz="2400" dirty="0"/>
              <a:t>Paní Dlouhá vlastní 60 akcií akciové společnosti AB </a:t>
            </a:r>
            <a:r>
              <a:rPr lang="cs-CZ" sz="2400" dirty="0" err="1"/>
              <a:t>Aurum</a:t>
            </a:r>
            <a:r>
              <a:rPr lang="cs-CZ" sz="2400" dirty="0"/>
              <a:t>. Před třemi měsíci byla cena jedné akcie 1 263 Kč, nyní je  1 131 Kč.</a:t>
            </a:r>
            <a:br>
              <a:rPr lang="cs-CZ" sz="2400" dirty="0"/>
            </a:br>
            <a:r>
              <a:rPr lang="cs-CZ" sz="2400" dirty="0"/>
              <a:t>a) O kolik korun se snížil majetek paní Dlouhé v akciích AB </a:t>
            </a:r>
            <a:r>
              <a:rPr lang="cs-CZ" sz="2400" dirty="0" err="1"/>
              <a:t>Aurum</a:t>
            </a:r>
            <a:r>
              <a:rPr lang="cs-CZ" sz="2400" dirty="0"/>
              <a:t>?</a:t>
            </a:r>
            <a:br>
              <a:rPr lang="cs-CZ" sz="2400" dirty="0"/>
            </a:br>
            <a:r>
              <a:rPr lang="cs-CZ" sz="2400" dirty="0"/>
              <a:t>b) O kolik korun se snížil tento majetek?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04BC3-987F-4973-B596-A2090D8D7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87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6B067-8583-4344-865B-A9D6E4DC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AE4CD-AD42-4900-B159-5DEC1D4CA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Milí deváťáci, nabízím další výuku matematiky místo té dnešní, která se nekonala z důvodu nízké účasti.</a:t>
            </a:r>
          </a:p>
          <a:p>
            <a:r>
              <a:rPr lang="cs-CZ" dirty="0"/>
              <a:t>Budeme probírat příklady v přiložené prezentaci.</a:t>
            </a:r>
          </a:p>
          <a:p>
            <a:r>
              <a:rPr lang="cs-CZ" dirty="0"/>
              <a:t>Kdo v pátek na výuku nepřijde, pošle mi vypočítané příklady, které jsou v prezentaci do 15. </a:t>
            </a:r>
            <a:r>
              <a:rPr lang="cs-CZ"/>
              <a:t>června.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5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7A83E-BFDB-4575-B7EC-925F6679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ÚROKOVÁ DOBA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5FD58-C2BA-4C73-96AC-A47FD1789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časový úsek, ve kterém je kapitál úročen</a:t>
            </a:r>
          </a:p>
          <a:p>
            <a:r>
              <a:rPr lang="cs-CZ" b="1" dirty="0"/>
              <a:t>Doba splatnosti </a:t>
            </a:r>
            <a:r>
              <a:rPr lang="cs-CZ" dirty="0"/>
              <a:t>vkladu je doba, po jejímž ukončení je věřitel oprávněn získat od dlužníka zapůjčený kapitál zpět.</a:t>
            </a:r>
          </a:p>
          <a:p>
            <a:r>
              <a:rPr lang="cs-CZ" b="1" dirty="0"/>
              <a:t>Termínovaný vklad</a:t>
            </a:r>
            <a:r>
              <a:rPr lang="cs-CZ" dirty="0"/>
              <a:t> je typ vkladu, jehož doba splatnosti je několik dnů až několik let</a:t>
            </a:r>
          </a:p>
          <a:p>
            <a:r>
              <a:rPr lang="cs-CZ" dirty="0"/>
              <a:t>Daň z úroku je </a:t>
            </a:r>
            <a:r>
              <a:rPr lang="cs-CZ" b="1" dirty="0"/>
              <a:t>pro termínované vklady 15%.</a:t>
            </a:r>
          </a:p>
          <a:p>
            <a:r>
              <a:rPr lang="cs-CZ" b="1" dirty="0"/>
              <a:t>Běžný (netermínovaný účet, osobní účet) </a:t>
            </a:r>
            <a:r>
              <a:rPr lang="cs-CZ" dirty="0"/>
              <a:t>je účet, ze kterého může majitel peníze kdykoliv vybírat.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992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E24B7-DE35-4F0D-9F90-1B462CC0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Evropský standard (obchodní metoda, německá metoda)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1106A1-D812-44A1-9B17-4608A4F6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rok………………..360 dní</a:t>
            </a:r>
          </a:p>
          <a:p>
            <a:r>
              <a:rPr lang="cs-CZ" dirty="0"/>
              <a:t>1 měsíc…………….30 dní ………………..1 / 12 roku</a:t>
            </a:r>
          </a:p>
          <a:p>
            <a:r>
              <a:rPr lang="cs-CZ" dirty="0"/>
              <a:t>1 den…………………………………………….1 /360 roku</a:t>
            </a:r>
          </a:p>
        </p:txBody>
      </p:sp>
    </p:spTree>
    <p:extLst>
      <p:ext uri="{BB962C8B-B14F-4D97-AF65-F5344CB8AC3E}">
        <p14:creationId xmlns:p14="http://schemas.microsoft.com/office/powerpoint/2010/main" val="52915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53640-EC96-4971-8472-C4108B60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 Narrow" panose="020B0606020202030204" pitchFamily="34" charset="0"/>
              </a:rPr>
              <a:t>Příklad učebnice 17 / 3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Paní Sovová vložila do banky na termínovaný účet 2 200 eur na 3 měsíce. Úroková sazba je 1,85%. Kolik eur převede banka po ukončení doby splatnosti na běžný účet paní Sovové?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173D2-678C-4EB0-ACF8-12384A27F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9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FC348-FCE0-47E9-93EC-EB62D09C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>
                <a:latin typeface="Arial Narrow" panose="020B0606020202030204" pitchFamily="34" charset="0"/>
              </a:rPr>
              <a:t>Učebnice str. 20 / A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V následující tabulce je uvedena závislost úrokové sazby na úrokové době a na výši termínovaného vkladu v AB-bance. Pozorně si tabulku prohlédni. Pro I. pásmo platí: Čím je úroková doba delší,  tím je úroková sazby vyšší. Platí to i v II., III. a IV. pásmu?</a:t>
            </a:r>
          </a:p>
        </p:txBody>
      </p:sp>
      <p:pic>
        <p:nvPicPr>
          <p:cNvPr id="9" name="Zástupný obsah 8" descr="Obsah obrázku text, bílá&#10;&#10;Popis byl vytvořen automaticky">
            <a:extLst>
              <a:ext uri="{FF2B5EF4-FFF2-40B4-BE49-F238E27FC236}">
                <a16:creationId xmlns:a16="http://schemas.microsoft.com/office/drawing/2014/main" id="{13564F55-3FA8-4937-858F-36706EE2D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5625" y="1825625"/>
            <a:ext cx="7136837" cy="7136837"/>
          </a:xfrm>
        </p:spPr>
      </p:pic>
    </p:spTree>
    <p:extLst>
      <p:ext uri="{BB962C8B-B14F-4D97-AF65-F5344CB8AC3E}">
        <p14:creationId xmlns:p14="http://schemas.microsoft.com/office/powerpoint/2010/main" val="407205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00AD6-28E3-42AB-B6BA-691C6578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b="1" dirty="0">
                <a:latin typeface="Arial Narrow" panose="020B0606020202030204" pitchFamily="34" charset="0"/>
              </a:rPr>
              <a:t>CENNÉ PAPÍRY     </a:t>
            </a:r>
            <a:r>
              <a:rPr lang="cs-CZ" i="1" dirty="0">
                <a:latin typeface="Arial Narrow" panose="020B0606020202030204" pitchFamily="34" charset="0"/>
              </a:rPr>
              <a:t>I. Dluhopisy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F580D6-B80D-4C45-B63B-6EFE717F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Dluhopis (obligace) je cenný papír. Dlužník, který tento papír vydává, se tím zavazuje jeho majiteli, že mu splatí dlužnou částku včetně úroku, a to ve stanovaných termínech.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23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61C8C-EE87-4614-A035-31F3744A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>
                <a:latin typeface="Arial Narrow" panose="020B0606020202030204" pitchFamily="34" charset="0"/>
              </a:rPr>
              <a:t>příklad 25 / 1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Paní Fárová koupila dluhopisy v celkové hodnotě 45 000 Kč s dobou splatnosti 3 roky a s roční úrokovou sazbou 2,5 %. Po uplynutí každého roku byly dluhopisy zúročeny a úroky po zdanění obdržela paní Fárová na svůj osobní účet. Daň z úroku je 15%.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a) Kolik korun činil zdaněný úrok za rok?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b) Jakou částku získala paní Fárová na úrocích celkem?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33AC3-6461-4CE3-AF34-FC48FFF55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14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77D6F-64A4-4ACA-8444-D86AB737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Arial Narrow" panose="020B0606020202030204" pitchFamily="34" charset="0"/>
              </a:rPr>
              <a:t>II. Podílové listy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DCE9F-6765-4B5D-82EF-87BADBBA2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cenné papíry, které vydělávají investiční společnosti</a:t>
            </a:r>
          </a:p>
          <a:p>
            <a:r>
              <a:rPr lang="cs-CZ" b="1" dirty="0"/>
              <a:t>Kurz podílového listu </a:t>
            </a:r>
            <a:r>
              <a:rPr lang="cs-CZ" dirty="0"/>
              <a:t>je hodnota, za kterou lze podílový list koupit nebo prodat.</a:t>
            </a:r>
          </a:p>
        </p:txBody>
      </p:sp>
    </p:spTree>
    <p:extLst>
      <p:ext uri="{BB962C8B-B14F-4D97-AF65-F5344CB8AC3E}">
        <p14:creationId xmlns:p14="http://schemas.microsoft.com/office/powerpoint/2010/main" val="42426832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359</Words>
  <Application>Microsoft Office PowerPoint</Application>
  <PresentationFormat>Širokoúhlá obrazovka</PresentationFormat>
  <Paragraphs>31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Motiv Office</vt:lpstr>
      <vt:lpstr>FINANČNÍ MATEMATIKA II.</vt:lpstr>
      <vt:lpstr>Prezentace aplikace PowerPoint</vt:lpstr>
      <vt:lpstr>ÚROKOVÁ DOBA</vt:lpstr>
      <vt:lpstr>Evropský standard (obchodní metoda, německá metoda)</vt:lpstr>
      <vt:lpstr>Příklad učebnice 17 / 3 Paní Sovová vložila do banky na termínovaný účet 2 200 eur na 3 měsíce. Úroková sazba je 1,85%. Kolik eur převede banka po ukončení doby splatnosti na běžný účet paní Sovové?</vt:lpstr>
      <vt:lpstr>Učebnice str. 20 / A V následující tabulce je uvedena závislost úrokové sazby na úrokové době a na výši termínovaného vkladu v AB-bance. Pozorně si tabulku prohlédni. Pro I. pásmo platí: Čím je úroková doba delší,  tím je úroková sazby vyšší. Platí to i v II., III. a IV. pásmu?</vt:lpstr>
      <vt:lpstr>CENNÉ PAPÍRY     I. Dluhopisy </vt:lpstr>
      <vt:lpstr>příklad 25 / 1 Paní Fárová koupila dluhopisy v celkové hodnotě 45 000 Kč s dobou splatnosti 3 roky a s roční úrokovou sazbou 2,5 %. Po uplynutí každého roku byly dluhopisy zúročeny a úroky po zdanění obdržela paní Fárová na svůj osobní účet. Daň z úroku je 15%. a) Kolik korun činil zdaněný úrok za rok? b) Jakou částku získala paní Fárová na úrocích celkem? </vt:lpstr>
      <vt:lpstr>II. Podílové listy</vt:lpstr>
      <vt:lpstr>příklad str. 30 / 1 Pan Cmíral zakoupil 20 000 kusů podílových listů podílového fondu AB-Cílený. Kurz podílového fondu byl 1,1521. Vstupní poplatek činil 1 % z investované částky. Za jeden a půl roku prodal tyto podílové listy zpět podílovému fondu. Jejich kurz byl v den prodeje 1,3495. poplatek za správu majetku ve fondu byl 560 Kč. A) Kolik korun obdrží pan Cmíral na svůj osobní účet? B) Kolik korun činí výnos z podílových listů? c) Jak vysoký je čistý zisky pana Cmírala? </vt:lpstr>
      <vt:lpstr>Str. 30 / 4 Na obrázku je graficky znázorněn vývoj kurzu podílového fondu BT-Balanc v průběhu jednoho roku. a) Ve kterém měsíci byl kurz podílového listu nejnižší? b) Ve kterém měsíci byl kurz podílového listu nejvyšší? c) Ve kterých měsících dosáhl kurz podílového listu aspoň v některých dnech hodnoty větší než 1,1?? d) ve kterých měsících klesl kurz podílového listu v některých dnech pod hodnotu 1,0? </vt:lpstr>
      <vt:lpstr>III. AKCIE</vt:lpstr>
      <vt:lpstr>str. 36/1 Paní Dlouhá vlastní 60 akcií akciové společnosti AB Aurum. Před třemi měsíci byla cena jedné akcie 1 263 Kč, nyní je  1 131 Kč. a) O kolik korun se snížil majetek paní Dlouhé v akciích AB Aurum? b) O kolik korun se snížil tento majetek?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matematika I.</dc:title>
  <dc:creator>Notebook</dc:creator>
  <cp:lastModifiedBy>Kysilka, Lukas</cp:lastModifiedBy>
  <cp:revision>14</cp:revision>
  <dcterms:created xsi:type="dcterms:W3CDTF">2020-05-26T14:59:10Z</dcterms:created>
  <dcterms:modified xsi:type="dcterms:W3CDTF">2020-06-10T09:46:45Z</dcterms:modified>
</cp:coreProperties>
</file>